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  <p:sldMasterId id="2147483660" r:id="rId2"/>
  </p:sldMasterIdLst>
  <p:sldIdLst>
    <p:sldId id="256" r:id="rId3"/>
    <p:sldId id="257" r:id="rId4"/>
    <p:sldId id="271" r:id="rId5"/>
    <p:sldId id="258" r:id="rId6"/>
    <p:sldId id="259" r:id="rId7"/>
    <p:sldId id="260" r:id="rId8"/>
    <p:sldId id="273" r:id="rId9"/>
    <p:sldId id="261" r:id="rId10"/>
    <p:sldId id="262" r:id="rId11"/>
    <p:sldId id="264" r:id="rId12"/>
    <p:sldId id="270" r:id="rId13"/>
    <p:sldId id="269" r:id="rId14"/>
    <p:sldId id="263" r:id="rId15"/>
    <p:sldId id="265" r:id="rId16"/>
    <p:sldId id="266" r:id="rId17"/>
    <p:sldId id="272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6" autoAdjust="0"/>
    <p:restoredTop sz="94660"/>
  </p:normalViewPr>
  <p:slideViewPr>
    <p:cSldViewPr snapToGrid="0">
      <p:cViewPr>
        <p:scale>
          <a:sx n="96" d="100"/>
          <a:sy n="96" d="100"/>
        </p:scale>
        <p:origin x="-178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8EE75-5A8C-4A24-BC2A-063B36471D28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E0645AD8-E83D-4F02-B516-887394F421AB}">
      <dgm:prSet phldrT="[Text]"/>
      <dgm:spPr/>
      <dgm:t>
        <a:bodyPr/>
        <a:lstStyle/>
        <a:p>
          <a:pPr rtl="1"/>
          <a:r>
            <a:rPr lang="en-US" dirty="0" smtClean="0"/>
            <a:t>Move - </a:t>
          </a:r>
          <a:r>
            <a:rPr lang="en-US" dirty="0" err="1" smtClean="0"/>
            <a:t>mNNN</a:t>
          </a:r>
          <a:endParaRPr lang="he-IL" dirty="0"/>
        </a:p>
      </dgm:t>
    </dgm:pt>
    <dgm:pt modelId="{8A5E23E0-6B28-4BCC-BA64-704697916B87}" type="parTrans" cxnId="{C1C8E0AD-55D6-4951-BCA3-8F4236E75475}">
      <dgm:prSet/>
      <dgm:spPr/>
      <dgm:t>
        <a:bodyPr/>
        <a:lstStyle/>
        <a:p>
          <a:pPr rtl="1"/>
          <a:endParaRPr lang="he-IL"/>
        </a:p>
      </dgm:t>
    </dgm:pt>
    <dgm:pt modelId="{51F8DA79-80EB-48AA-9014-03F5B554F101}" type="sibTrans" cxnId="{C1C8E0AD-55D6-4951-BCA3-8F4236E75475}">
      <dgm:prSet/>
      <dgm:spPr/>
      <dgm:t>
        <a:bodyPr/>
        <a:lstStyle/>
        <a:p>
          <a:pPr rtl="1"/>
          <a:endParaRPr lang="he-IL"/>
        </a:p>
      </dgm:t>
    </dgm:pt>
    <dgm:pt modelId="{5304AA06-962C-4272-AEC0-FEA18AFB6881}">
      <dgm:prSet phldrT="[Text]"/>
      <dgm:spPr/>
      <dgm:t>
        <a:bodyPr/>
        <a:lstStyle/>
        <a:p>
          <a:pPr rtl="1"/>
          <a:r>
            <a:rPr lang="en-US" dirty="0" smtClean="0"/>
            <a:t>Fire - </a:t>
          </a:r>
          <a:r>
            <a:rPr lang="en-US" dirty="0" err="1" smtClean="0"/>
            <a:t>ffff</a:t>
          </a:r>
          <a:endParaRPr lang="he-IL" dirty="0"/>
        </a:p>
      </dgm:t>
    </dgm:pt>
    <dgm:pt modelId="{2EFA76C0-26B2-4331-82B8-8799154153C0}" type="parTrans" cxnId="{71BBA72C-5B18-416A-A7B0-E8A08897C750}">
      <dgm:prSet/>
      <dgm:spPr/>
      <dgm:t>
        <a:bodyPr/>
        <a:lstStyle/>
        <a:p>
          <a:pPr rtl="1"/>
          <a:endParaRPr lang="he-IL"/>
        </a:p>
      </dgm:t>
    </dgm:pt>
    <dgm:pt modelId="{40D023E4-BC4E-4A31-B3A1-8F8099AB16CD}" type="sibTrans" cxnId="{71BBA72C-5B18-416A-A7B0-E8A08897C750}">
      <dgm:prSet/>
      <dgm:spPr/>
      <dgm:t>
        <a:bodyPr/>
        <a:lstStyle/>
        <a:p>
          <a:pPr rtl="1"/>
          <a:endParaRPr lang="he-IL"/>
        </a:p>
      </dgm:t>
    </dgm:pt>
    <dgm:pt modelId="{B272E8AB-0579-4168-A3B6-A3134C439398}">
      <dgm:prSet phldrT="[Text]"/>
      <dgm:spPr/>
      <dgm:t>
        <a:bodyPr/>
        <a:lstStyle/>
        <a:p>
          <a:pPr rtl="1"/>
          <a:r>
            <a:rPr lang="en-US" dirty="0" smtClean="0"/>
            <a:t>Read - </a:t>
          </a:r>
          <a:r>
            <a:rPr lang="en-US" dirty="0" err="1" smtClean="0"/>
            <a:t>rrrr</a:t>
          </a:r>
          <a:r>
            <a:rPr lang="en-US" dirty="0" smtClean="0"/>
            <a:t> </a:t>
          </a:r>
          <a:r>
            <a:rPr lang="en-US" dirty="0" smtClean="0">
              <a:sym typeface="Wingdings" panose="05000000000000000000" pitchFamily="2" charset="2"/>
            </a:rPr>
            <a:t> XYZ</a:t>
          </a:r>
          <a:endParaRPr lang="he-IL" dirty="0"/>
        </a:p>
      </dgm:t>
    </dgm:pt>
    <dgm:pt modelId="{E05B73DC-CE3A-4BD4-9166-6BDBA436927E}" type="parTrans" cxnId="{37947EF4-2103-42A0-ADD3-BB580FE0281A}">
      <dgm:prSet/>
      <dgm:spPr/>
      <dgm:t>
        <a:bodyPr/>
        <a:lstStyle/>
        <a:p>
          <a:pPr rtl="1"/>
          <a:endParaRPr lang="he-IL"/>
        </a:p>
      </dgm:t>
    </dgm:pt>
    <dgm:pt modelId="{F266EF0A-A149-4200-BE21-D11981D617EE}" type="sibTrans" cxnId="{37947EF4-2103-42A0-ADD3-BB580FE0281A}">
      <dgm:prSet/>
      <dgm:spPr/>
      <dgm:t>
        <a:bodyPr/>
        <a:lstStyle/>
        <a:p>
          <a:pPr rtl="1"/>
          <a:endParaRPr lang="he-IL"/>
        </a:p>
      </dgm:t>
    </dgm:pt>
    <dgm:pt modelId="{7D85A384-4F9B-413D-85FE-A38CD3AF3335}" type="pres">
      <dgm:prSet presAssocID="{5DE8EE75-5A8C-4A24-BC2A-063B36471D28}" presName="linearFlow" presStyleCnt="0">
        <dgm:presLayoutVars>
          <dgm:dir/>
          <dgm:resizeHandles val="exact"/>
        </dgm:presLayoutVars>
      </dgm:prSet>
      <dgm:spPr/>
    </dgm:pt>
    <dgm:pt modelId="{194BEF92-3F75-4AAB-9AF6-AC4BE19FE68D}" type="pres">
      <dgm:prSet presAssocID="{E0645AD8-E83D-4F02-B516-887394F421AB}" presName="composite" presStyleCnt="0"/>
      <dgm:spPr/>
    </dgm:pt>
    <dgm:pt modelId="{E14CBC8C-FA5E-4984-BC19-61461A03E526}" type="pres">
      <dgm:prSet presAssocID="{E0645AD8-E83D-4F02-B516-887394F421AB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A7107699-26E1-4FD3-BB73-2ECEE46CBB5A}" type="pres">
      <dgm:prSet presAssocID="{E0645AD8-E83D-4F02-B516-887394F421AB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65354F1-3A59-4F87-97F8-8D6643CC0DA4}" type="pres">
      <dgm:prSet presAssocID="{51F8DA79-80EB-48AA-9014-03F5B554F101}" presName="spacing" presStyleCnt="0"/>
      <dgm:spPr/>
    </dgm:pt>
    <dgm:pt modelId="{BF43EB09-2801-4B13-95D2-954938399754}" type="pres">
      <dgm:prSet presAssocID="{5304AA06-962C-4272-AEC0-FEA18AFB6881}" presName="composite" presStyleCnt="0"/>
      <dgm:spPr/>
    </dgm:pt>
    <dgm:pt modelId="{20596E4E-4AE7-4A92-9EAB-996743F0E58E}" type="pres">
      <dgm:prSet presAssocID="{5304AA06-962C-4272-AEC0-FEA18AFB6881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4273BD4-4D2A-481E-98A7-FB96071940DC}" type="pres">
      <dgm:prSet presAssocID="{5304AA06-962C-4272-AEC0-FEA18AFB688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3F7D3B0-604F-4304-A640-3FA799E6A712}" type="pres">
      <dgm:prSet presAssocID="{40D023E4-BC4E-4A31-B3A1-8F8099AB16CD}" presName="spacing" presStyleCnt="0"/>
      <dgm:spPr/>
    </dgm:pt>
    <dgm:pt modelId="{5AA24B92-8D74-46A3-8295-8A8E2B6A2942}" type="pres">
      <dgm:prSet presAssocID="{B272E8AB-0579-4168-A3B6-A3134C439398}" presName="composite" presStyleCnt="0"/>
      <dgm:spPr/>
    </dgm:pt>
    <dgm:pt modelId="{EFF17651-5AC7-48C4-9AAD-C956471D4E7C}" type="pres">
      <dgm:prSet presAssocID="{B272E8AB-0579-4168-A3B6-A3134C43939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8A7005-A1AE-47D4-9A0B-8E09BA5BD619}" type="pres">
      <dgm:prSet presAssocID="{B272E8AB-0579-4168-A3B6-A3134C43939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7737EFDE-C6C7-43EA-B3C5-F819716161C3}" type="presOf" srcId="{B272E8AB-0579-4168-A3B6-A3134C439398}" destId="{9C8A7005-A1AE-47D4-9A0B-8E09BA5BD619}" srcOrd="0" destOrd="0" presId="urn:microsoft.com/office/officeart/2005/8/layout/vList3"/>
    <dgm:cxn modelId="{C1C8E0AD-55D6-4951-BCA3-8F4236E75475}" srcId="{5DE8EE75-5A8C-4A24-BC2A-063B36471D28}" destId="{E0645AD8-E83D-4F02-B516-887394F421AB}" srcOrd="0" destOrd="0" parTransId="{8A5E23E0-6B28-4BCC-BA64-704697916B87}" sibTransId="{51F8DA79-80EB-48AA-9014-03F5B554F101}"/>
    <dgm:cxn modelId="{37947EF4-2103-42A0-ADD3-BB580FE0281A}" srcId="{5DE8EE75-5A8C-4A24-BC2A-063B36471D28}" destId="{B272E8AB-0579-4168-A3B6-A3134C439398}" srcOrd="2" destOrd="0" parTransId="{E05B73DC-CE3A-4BD4-9166-6BDBA436927E}" sibTransId="{F266EF0A-A149-4200-BE21-D11981D617EE}"/>
    <dgm:cxn modelId="{B40A239D-76E0-4F88-B0EB-C5D85D74F7F2}" type="presOf" srcId="{E0645AD8-E83D-4F02-B516-887394F421AB}" destId="{A7107699-26E1-4FD3-BB73-2ECEE46CBB5A}" srcOrd="0" destOrd="0" presId="urn:microsoft.com/office/officeart/2005/8/layout/vList3"/>
    <dgm:cxn modelId="{71BBA72C-5B18-416A-A7B0-E8A08897C750}" srcId="{5DE8EE75-5A8C-4A24-BC2A-063B36471D28}" destId="{5304AA06-962C-4272-AEC0-FEA18AFB6881}" srcOrd="1" destOrd="0" parTransId="{2EFA76C0-26B2-4331-82B8-8799154153C0}" sibTransId="{40D023E4-BC4E-4A31-B3A1-8F8099AB16CD}"/>
    <dgm:cxn modelId="{8426FA96-6F3B-4BAB-BB78-B33FB0D33531}" type="presOf" srcId="{5304AA06-962C-4272-AEC0-FEA18AFB6881}" destId="{94273BD4-4D2A-481E-98A7-FB96071940DC}" srcOrd="0" destOrd="0" presId="urn:microsoft.com/office/officeart/2005/8/layout/vList3"/>
    <dgm:cxn modelId="{EA325FE0-6A1B-4E8B-B48B-06FAABAF3011}" type="presOf" srcId="{5DE8EE75-5A8C-4A24-BC2A-063B36471D28}" destId="{7D85A384-4F9B-413D-85FE-A38CD3AF3335}" srcOrd="0" destOrd="0" presId="urn:microsoft.com/office/officeart/2005/8/layout/vList3"/>
    <dgm:cxn modelId="{163B6C99-A4B7-4675-B68A-244046967887}" type="presParOf" srcId="{7D85A384-4F9B-413D-85FE-A38CD3AF3335}" destId="{194BEF92-3F75-4AAB-9AF6-AC4BE19FE68D}" srcOrd="0" destOrd="0" presId="urn:microsoft.com/office/officeart/2005/8/layout/vList3"/>
    <dgm:cxn modelId="{4B5A5A2E-0BA5-4FAE-9508-7529E0429BA2}" type="presParOf" srcId="{194BEF92-3F75-4AAB-9AF6-AC4BE19FE68D}" destId="{E14CBC8C-FA5E-4984-BC19-61461A03E526}" srcOrd="0" destOrd="0" presId="urn:microsoft.com/office/officeart/2005/8/layout/vList3"/>
    <dgm:cxn modelId="{21FB817D-FE16-4CC2-B758-D2FAB7D1B9E3}" type="presParOf" srcId="{194BEF92-3F75-4AAB-9AF6-AC4BE19FE68D}" destId="{A7107699-26E1-4FD3-BB73-2ECEE46CBB5A}" srcOrd="1" destOrd="0" presId="urn:microsoft.com/office/officeart/2005/8/layout/vList3"/>
    <dgm:cxn modelId="{F1759C85-6D64-43B1-830E-345BD84AB15B}" type="presParOf" srcId="{7D85A384-4F9B-413D-85FE-A38CD3AF3335}" destId="{F65354F1-3A59-4F87-97F8-8D6643CC0DA4}" srcOrd="1" destOrd="0" presId="urn:microsoft.com/office/officeart/2005/8/layout/vList3"/>
    <dgm:cxn modelId="{990D577D-7089-4F42-B6AD-03A9AEABB02C}" type="presParOf" srcId="{7D85A384-4F9B-413D-85FE-A38CD3AF3335}" destId="{BF43EB09-2801-4B13-95D2-954938399754}" srcOrd="2" destOrd="0" presId="urn:microsoft.com/office/officeart/2005/8/layout/vList3"/>
    <dgm:cxn modelId="{E17ED682-9F30-48A0-BDEC-4D48616599F3}" type="presParOf" srcId="{BF43EB09-2801-4B13-95D2-954938399754}" destId="{20596E4E-4AE7-4A92-9EAB-996743F0E58E}" srcOrd="0" destOrd="0" presId="urn:microsoft.com/office/officeart/2005/8/layout/vList3"/>
    <dgm:cxn modelId="{7F31C04A-EB57-447C-888B-793E62E328E5}" type="presParOf" srcId="{BF43EB09-2801-4B13-95D2-954938399754}" destId="{94273BD4-4D2A-481E-98A7-FB96071940DC}" srcOrd="1" destOrd="0" presId="urn:microsoft.com/office/officeart/2005/8/layout/vList3"/>
    <dgm:cxn modelId="{0797B661-7740-4CC1-B5E3-38C92B5266BA}" type="presParOf" srcId="{7D85A384-4F9B-413D-85FE-A38CD3AF3335}" destId="{A3F7D3B0-604F-4304-A640-3FA799E6A712}" srcOrd="3" destOrd="0" presId="urn:microsoft.com/office/officeart/2005/8/layout/vList3"/>
    <dgm:cxn modelId="{EA9974E7-CC6E-4FD6-8BA8-8CF1292309BB}" type="presParOf" srcId="{7D85A384-4F9B-413D-85FE-A38CD3AF3335}" destId="{5AA24B92-8D74-46A3-8295-8A8E2B6A2942}" srcOrd="4" destOrd="0" presId="urn:microsoft.com/office/officeart/2005/8/layout/vList3"/>
    <dgm:cxn modelId="{6AF2250F-3CAC-40F0-BF21-3AB0667DDB5F}" type="presParOf" srcId="{5AA24B92-8D74-46A3-8295-8A8E2B6A2942}" destId="{EFF17651-5AC7-48C4-9AAD-C956471D4E7C}" srcOrd="0" destOrd="0" presId="urn:microsoft.com/office/officeart/2005/8/layout/vList3"/>
    <dgm:cxn modelId="{95A7259A-C95A-48D6-BB32-515089465B1A}" type="presParOf" srcId="{5AA24B92-8D74-46A3-8295-8A8E2B6A2942}" destId="{9C8A7005-A1AE-47D4-9A0B-8E09BA5BD61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07699-26E1-4FD3-BB73-2ECEE46CBB5A}">
      <dsp:nvSpPr>
        <dsp:cNvPr id="0" name=""/>
        <dsp:cNvSpPr/>
      </dsp:nvSpPr>
      <dsp:spPr>
        <a:xfrm rot="10800000">
          <a:off x="2003246" y="1696"/>
          <a:ext cx="6891528" cy="10696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682" tIns="186690" rIns="348488" bIns="186690" numCol="1" spcCol="1270" anchor="ctr" anchorCtr="0">
          <a:noAutofit/>
        </a:bodyPr>
        <a:lstStyle/>
        <a:p>
          <a:pPr lvl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Move - </a:t>
          </a:r>
          <a:r>
            <a:rPr lang="en-US" sz="4900" kern="1200" dirty="0" err="1" smtClean="0"/>
            <a:t>mNNN</a:t>
          </a:r>
          <a:endParaRPr lang="he-IL" sz="4900" kern="1200" dirty="0"/>
        </a:p>
      </dsp:txBody>
      <dsp:txXfrm rot="10800000">
        <a:off x="2270656" y="1696"/>
        <a:ext cx="6624118" cy="1069641"/>
      </dsp:txXfrm>
    </dsp:sp>
    <dsp:sp modelId="{E14CBC8C-FA5E-4984-BC19-61461A03E526}">
      <dsp:nvSpPr>
        <dsp:cNvPr id="0" name=""/>
        <dsp:cNvSpPr/>
      </dsp:nvSpPr>
      <dsp:spPr>
        <a:xfrm>
          <a:off x="1468425" y="1696"/>
          <a:ext cx="1069641" cy="106964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73BD4-4D2A-481E-98A7-FB96071940DC}">
      <dsp:nvSpPr>
        <dsp:cNvPr id="0" name=""/>
        <dsp:cNvSpPr/>
      </dsp:nvSpPr>
      <dsp:spPr>
        <a:xfrm rot="10800000">
          <a:off x="2003246" y="1363829"/>
          <a:ext cx="6891528" cy="10696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682" tIns="186690" rIns="348488" bIns="186690" numCol="1" spcCol="1270" anchor="ctr" anchorCtr="0">
          <a:noAutofit/>
        </a:bodyPr>
        <a:lstStyle/>
        <a:p>
          <a:pPr lvl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Fire - </a:t>
          </a:r>
          <a:r>
            <a:rPr lang="en-US" sz="4900" kern="1200" dirty="0" err="1" smtClean="0"/>
            <a:t>ffff</a:t>
          </a:r>
          <a:endParaRPr lang="he-IL" sz="4900" kern="1200" dirty="0"/>
        </a:p>
      </dsp:txBody>
      <dsp:txXfrm rot="10800000">
        <a:off x="2270656" y="1363829"/>
        <a:ext cx="6624118" cy="1069641"/>
      </dsp:txXfrm>
    </dsp:sp>
    <dsp:sp modelId="{20596E4E-4AE7-4A92-9EAB-996743F0E58E}">
      <dsp:nvSpPr>
        <dsp:cNvPr id="0" name=""/>
        <dsp:cNvSpPr/>
      </dsp:nvSpPr>
      <dsp:spPr>
        <a:xfrm>
          <a:off x="1468425" y="1363829"/>
          <a:ext cx="1069641" cy="10696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A7005-A1AE-47D4-9A0B-8E09BA5BD619}">
      <dsp:nvSpPr>
        <dsp:cNvPr id="0" name=""/>
        <dsp:cNvSpPr/>
      </dsp:nvSpPr>
      <dsp:spPr>
        <a:xfrm rot="10800000">
          <a:off x="2003246" y="2725962"/>
          <a:ext cx="6891528" cy="10696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682" tIns="186690" rIns="348488" bIns="186690" numCol="1" spcCol="1270" anchor="ctr" anchorCtr="0">
          <a:noAutofit/>
        </a:bodyPr>
        <a:lstStyle/>
        <a:p>
          <a:pPr lvl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Read - </a:t>
          </a:r>
          <a:r>
            <a:rPr lang="en-US" sz="4900" kern="1200" dirty="0" err="1" smtClean="0"/>
            <a:t>rrrr</a:t>
          </a:r>
          <a:r>
            <a:rPr lang="en-US" sz="4900" kern="1200" dirty="0" smtClean="0"/>
            <a:t> </a:t>
          </a:r>
          <a:r>
            <a:rPr lang="en-US" sz="4900" kern="1200" dirty="0" smtClean="0">
              <a:sym typeface="Wingdings" panose="05000000000000000000" pitchFamily="2" charset="2"/>
            </a:rPr>
            <a:t> XYZ</a:t>
          </a:r>
          <a:endParaRPr lang="he-IL" sz="4900" kern="1200" dirty="0"/>
        </a:p>
      </dsp:txBody>
      <dsp:txXfrm rot="10800000">
        <a:off x="2270656" y="2725962"/>
        <a:ext cx="6624118" cy="1069641"/>
      </dsp:txXfrm>
    </dsp:sp>
    <dsp:sp modelId="{EFF17651-5AC7-48C4-9AAD-C956471D4E7C}">
      <dsp:nvSpPr>
        <dsp:cNvPr id="0" name=""/>
        <dsp:cNvSpPr/>
      </dsp:nvSpPr>
      <dsp:spPr>
        <a:xfrm>
          <a:off x="1468425" y="2725962"/>
          <a:ext cx="1069641" cy="10696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128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8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841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4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1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53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51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85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2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62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3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775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617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51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2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785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04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138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169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20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899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62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7A161-E732-4829-BAC6-5E15D00FC31B}" type="datetimeFigureOut">
              <a:rPr lang="he-IL" smtClean="0"/>
              <a:t>כ"ו/אדר/תשע"ה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296E-5C5A-4876-A53F-AA4D0539D2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209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7A161-E732-4829-BAC6-5E15D00FC31B}" type="datetimeFigureOut">
              <a:rPr lang="he-IL">
                <a:solidFill>
                  <a:prstClr val="black">
                    <a:tint val="75000"/>
                  </a:prstClr>
                </a:solidFill>
              </a:rPr>
              <a:pPr/>
              <a:t>כ"ו/אדר/תשע"ה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296E-5C5A-4876-A53F-AA4D0539D2DE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ngrybirds.azurewebsite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449"/>
            <a:ext cx="9144000" cy="23876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 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6886" y="4451124"/>
            <a:ext cx="7772400" cy="999020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Matan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Peled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Idan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Schwartz, Maayan Kislev</a:t>
            </a:r>
          </a:p>
          <a:p>
            <a:endParaRPr lang="he-IL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18" y="4610780"/>
            <a:ext cx="2695575" cy="260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972429"/>
            <a:ext cx="4800600" cy="34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with Arduino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endParaRPr lang="en-US" dirty="0" smtClean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Arduino is programmed to work as a server and can receive and transmit messages through TCP/IP connection. 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sz="1600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u="sng" dirty="0" smtClean="0"/>
              <a:t>Input to Arduino</a:t>
            </a:r>
            <a:r>
              <a:rPr lang="en-US" sz="2400" dirty="0" smtClean="0"/>
              <a:t>:    1) Current position of the bird</a:t>
            </a:r>
            <a:br>
              <a:rPr lang="en-US" sz="2400" dirty="0" smtClean="0"/>
            </a:br>
            <a:r>
              <a:rPr lang="en-US" sz="2400" dirty="0" smtClean="0"/>
              <a:t>			2) Moment of releasing the bird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u="sng" dirty="0" smtClean="0"/>
              <a:t/>
            </a:r>
            <a:br>
              <a:rPr lang="en-US" sz="2400" u="sng" dirty="0" smtClean="0"/>
            </a:br>
            <a:r>
              <a:rPr lang="en-US" sz="2400" u="sng" dirty="0" smtClean="0"/>
              <a:t>Output from Arduino</a:t>
            </a:r>
            <a:r>
              <a:rPr lang="en-US" sz="2400" dirty="0" smtClean="0"/>
              <a:t>: Damage status for each one of the pigs</a:t>
            </a:r>
            <a:br>
              <a:rPr lang="en-US" sz="2400" dirty="0" smtClean="0"/>
            </a:br>
            <a:r>
              <a:rPr lang="en-US" sz="2400" dirty="0" smtClean="0"/>
              <a:t>The result of each throw is calculated based on the status of the pigs.</a:t>
            </a:r>
          </a:p>
          <a:p>
            <a:pPr lvl="1" algn="l" rtl="0"/>
            <a:endParaRPr lang="he-IL" dirty="0"/>
          </a:p>
        </p:txBody>
      </p:sp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2315677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3433213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4550749"/>
            <a:ext cx="490595" cy="4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Protocol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605774"/>
              </p:ext>
            </p:extLst>
          </p:nvPr>
        </p:nvGraphicFramePr>
        <p:xfrm>
          <a:off x="838200" y="1938338"/>
          <a:ext cx="10363200" cy="379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0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8" b="17703"/>
          <a:stretch/>
        </p:blipFill>
        <p:spPr>
          <a:xfrm>
            <a:off x="352815" y="283027"/>
            <a:ext cx="7511044" cy="3825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85" y="2906486"/>
            <a:ext cx="5007427" cy="3755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16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971449"/>
            <a:ext cx="9144000" cy="2387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  <a:endParaRPr lang="he-IL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928" y="2565084"/>
            <a:ext cx="713014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Server</a:t>
            </a:r>
            <a:endParaRPr lang="he-IL" sz="7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7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SQL Database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We used Azure SQL Database to store the highest scores of the game with the following parameters: Name, Time, Score.</a:t>
            </a:r>
            <a:endParaRPr lang="en-US" sz="2400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After the “Angry Bird Live” application receives data from the tilt sensors and calculates the score, a cloud service is used </a:t>
            </a:r>
            <a:br>
              <a:rPr lang="en-US" sz="2400" dirty="0" smtClean="0"/>
            </a:br>
            <a:r>
              <a:rPr lang="en-US" sz="2400" dirty="0" smtClean="0"/>
              <a:t>in order to send data to Azure SQL Database.</a:t>
            </a:r>
          </a:p>
          <a:p>
            <a:pPr lvl="1" algn="l" rtl="0"/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5" y="2587931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4" y="3743959"/>
            <a:ext cx="490595" cy="49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5" y="4326689"/>
            <a:ext cx="3477490" cy="2321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44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High-Score Website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 order to present the results we built a website on Azure platform </a:t>
            </a:r>
            <a:br>
              <a:rPr lang="en-US" sz="2400" dirty="0" smtClean="0"/>
            </a:br>
            <a:r>
              <a:rPr lang="en-US" sz="2400" dirty="0" smtClean="0"/>
              <a:t>for users to view their highest results playing our game: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http://angrybirds.azurewebsites.net/</a:t>
            </a:r>
            <a:endParaRPr lang="en-US" sz="2400" dirty="0" smtClean="0"/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website is developed in </a:t>
            </a:r>
            <a:r>
              <a:rPr lang="en-US" sz="2400" dirty="0" smtClean="0"/>
              <a:t>ASP.NET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using jQuery </a:t>
            </a:r>
            <a:r>
              <a:rPr lang="en-US" sz="2400" dirty="0"/>
              <a:t>library </a:t>
            </a:r>
            <a:r>
              <a:rPr lang="en-US" sz="2400" dirty="0" smtClean="0"/>
              <a:t>and stored </a:t>
            </a:r>
            <a:br>
              <a:rPr lang="en-US" sz="2400" dirty="0" smtClean="0"/>
            </a:br>
            <a:r>
              <a:rPr lang="en-US" sz="2400" dirty="0" smtClean="0"/>
              <a:t>on Azure cloud.</a:t>
            </a:r>
          </a:p>
          <a:p>
            <a:pPr lvl="1" algn="l" rtl="0"/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2396050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3836720"/>
            <a:ext cx="490595" cy="49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7943"/>
          <a:stretch/>
        </p:blipFill>
        <p:spPr>
          <a:xfrm>
            <a:off x="7175742" y="3707090"/>
            <a:ext cx="4769382" cy="2914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31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1001498"/>
            <a:ext cx="5874821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You!!</a:t>
            </a:r>
            <a:endParaRPr lang="he-IL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5"/>
          <a:stretch/>
        </p:blipFill>
        <p:spPr>
          <a:xfrm>
            <a:off x="620779" y="2749021"/>
            <a:ext cx="4147164" cy="2876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70" y="4013198"/>
            <a:ext cx="4003902" cy="2669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30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200000"/>
              </a:lnSpc>
              <a:buNone/>
            </a:pPr>
            <a:r>
              <a:rPr lang="en-US" sz="2400" b="1" dirty="0" smtClean="0"/>
              <a:t>Introduction</a:t>
            </a:r>
          </a:p>
          <a:p>
            <a:pPr marL="1257300" lvl="3" indent="0" algn="l" rtl="0">
              <a:lnSpc>
                <a:spcPct val="200000"/>
              </a:lnSpc>
              <a:buNone/>
            </a:pPr>
            <a:r>
              <a:rPr lang="en-US" sz="2400" b="1" dirty="0" smtClean="0"/>
              <a:t>Arduino Model</a:t>
            </a:r>
          </a:p>
          <a:p>
            <a:pPr marL="1257300" lvl="3" indent="0" algn="l" rtl="0">
              <a:lnSpc>
                <a:spcPct val="200000"/>
              </a:lnSpc>
              <a:buNone/>
            </a:pPr>
            <a:r>
              <a:rPr lang="en-US" sz="2400" b="1" dirty="0" smtClean="0"/>
              <a:t>Windows Phone Application</a:t>
            </a:r>
          </a:p>
          <a:p>
            <a:pPr marL="1257300" lvl="3" indent="0" algn="l" rtl="0">
              <a:lnSpc>
                <a:spcPct val="200000"/>
              </a:lnSpc>
              <a:buNone/>
            </a:pPr>
            <a:r>
              <a:rPr lang="en-US" sz="2400" b="1" dirty="0" smtClean="0"/>
              <a:t>Azure Server</a:t>
            </a:r>
          </a:p>
          <a:p>
            <a:pPr lvl="1" algn="l" rtl="0"/>
            <a:endParaRPr lang="he-IL" dirty="0"/>
          </a:p>
        </p:txBody>
      </p:sp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8" y="2162727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4" y="2962892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4" y="3763057"/>
            <a:ext cx="490595" cy="49059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5" y="4563223"/>
            <a:ext cx="490595" cy="4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800100" lvl="2" indent="0" algn="l" rtl="0">
              <a:lnSpc>
                <a:spcPct val="110000"/>
              </a:lnSpc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The idea of our project is to combine a </a:t>
            </a:r>
            <a:r>
              <a:rPr lang="en-US" sz="2600" b="1" dirty="0" smtClean="0"/>
              <a:t>Windows Phone </a:t>
            </a:r>
            <a:r>
              <a:rPr lang="en-US" sz="2600" dirty="0" smtClean="0"/>
              <a:t>game </a:t>
            </a:r>
            <a:br>
              <a:rPr lang="en-US" sz="2600" dirty="0" smtClean="0"/>
            </a:br>
            <a:r>
              <a:rPr lang="en-US" sz="2600" dirty="0" smtClean="0"/>
              <a:t>of Angry Birds with a real-life game model built using </a:t>
            </a:r>
            <a:r>
              <a:rPr lang="en-US" sz="2600" b="1" dirty="0" smtClean="0"/>
              <a:t>Arduino</a:t>
            </a:r>
            <a:r>
              <a:rPr lang="en-US" sz="2600" dirty="0" smtClean="0"/>
              <a:t>.</a:t>
            </a:r>
            <a:br>
              <a:rPr lang="en-US" sz="2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600" dirty="0" smtClean="0"/>
              <a:t>The player can control the model using the </a:t>
            </a:r>
            <a:br>
              <a:rPr lang="en-US" sz="2600" dirty="0" smtClean="0"/>
            </a:br>
            <a:r>
              <a:rPr lang="en-US" sz="2600" dirty="0" smtClean="0"/>
              <a:t>application, see the results live in front of him, </a:t>
            </a:r>
            <a:br>
              <a:rPr lang="en-US" sz="2600" dirty="0" smtClean="0"/>
            </a:br>
            <a:r>
              <a:rPr lang="en-US" sz="2600" dirty="0" smtClean="0"/>
              <a:t>and later view his best scores uploaded to </a:t>
            </a:r>
            <a:br>
              <a:rPr lang="en-US" sz="2600" dirty="0" smtClean="0"/>
            </a:br>
            <a:r>
              <a:rPr lang="en-US" sz="2600" b="1" dirty="0" smtClean="0"/>
              <a:t>Azure website</a:t>
            </a:r>
            <a:r>
              <a:rPr lang="en-US" sz="2600" dirty="0" smtClean="0"/>
              <a:t>. </a:t>
            </a:r>
          </a:p>
          <a:p>
            <a:pPr lvl="1" algn="l" rtl="0"/>
            <a:endParaRPr lang="he-IL" dirty="0"/>
          </a:p>
        </p:txBody>
      </p:sp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82" y="3836720"/>
            <a:ext cx="3755022" cy="2816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1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971449"/>
            <a:ext cx="9144000" cy="2387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 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2530928" y="2565084"/>
            <a:ext cx="713014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Model</a:t>
            </a:r>
            <a:endParaRPr lang="he-IL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3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Lego Model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first model we built was a catapult using Lego parts </a:t>
            </a:r>
            <a:br>
              <a:rPr lang="en-US" sz="2400" dirty="0" smtClean="0"/>
            </a:br>
            <a:r>
              <a:rPr lang="en-US" sz="2400" dirty="0" smtClean="0"/>
              <a:t>and NXT motor.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The Arduino controls when to start the catapult, which </a:t>
            </a:r>
            <a:br>
              <a:rPr lang="en-US" sz="2400" dirty="0" smtClean="0"/>
            </a:br>
            <a:r>
              <a:rPr lang="en-US" sz="2400" dirty="0" smtClean="0"/>
              <a:t>direction to throw and the intensity of the throw.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</a:t>
            </a:r>
            <a:r>
              <a:rPr lang="en-US" sz="2400" dirty="0"/>
              <a:t>intensity </a:t>
            </a:r>
            <a:r>
              <a:rPr lang="en-US" sz="2400" dirty="0" smtClean="0"/>
              <a:t>is changed from one throw to another </a:t>
            </a:r>
            <a:br>
              <a:rPr lang="en-US" sz="2400" dirty="0" smtClean="0"/>
            </a:br>
            <a:r>
              <a:rPr lang="en-US" sz="2400" dirty="0" smtClean="0"/>
              <a:t>based on data received from the application.</a:t>
            </a:r>
          </a:p>
          <a:p>
            <a:pPr lvl="1" algn="l" rtl="0"/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12" y="2361349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12" y="3436462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14" y="4538738"/>
            <a:ext cx="490595" cy="490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4" b="8572"/>
          <a:stretch/>
        </p:blipFill>
        <p:spPr>
          <a:xfrm>
            <a:off x="9087531" y="3909687"/>
            <a:ext cx="2861435" cy="2791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33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 Motor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The second model we built is a slingshot using a stepper motor 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and a Servo-based trigger mechanism, using a </a:t>
            </a:r>
            <a:r>
              <a:rPr lang="en-US" sz="2400" dirty="0" err="1" smtClean="0"/>
              <a:t>lego</a:t>
            </a:r>
            <a:r>
              <a:rPr lang="en-US" sz="2400" dirty="0" smtClean="0"/>
              <a:t> gear system to make sure the servo is not overpowered.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Arduino controls when to start moving the slingshot, </a:t>
            </a:r>
            <a:br>
              <a:rPr lang="en-US" sz="2400" dirty="0" smtClean="0"/>
            </a:br>
            <a:r>
              <a:rPr lang="en-US" sz="2400" dirty="0" smtClean="0"/>
              <a:t>the direction and distance of the travel</a:t>
            </a:r>
            <a:br>
              <a:rPr lang="en-US" sz="2400" dirty="0" smtClean="0"/>
            </a:br>
            <a:r>
              <a:rPr lang="en-US" sz="2400" dirty="0" smtClean="0"/>
              <a:t>and when to release the trigger </a:t>
            </a:r>
            <a:br>
              <a:rPr lang="en-US" sz="2400" dirty="0" smtClean="0"/>
            </a:br>
            <a:r>
              <a:rPr lang="en-US" sz="2400" dirty="0" smtClean="0"/>
              <a:t>mechanism.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sz="2400" dirty="0" smtClean="0"/>
          </a:p>
          <a:p>
            <a:pPr marL="457200" lvl="1" indent="0" algn="l" rtl="0">
              <a:buNone/>
            </a:pP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49" y="2446200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49" y="3641948"/>
            <a:ext cx="490595" cy="490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8293"/>
          <a:stretch/>
        </p:blipFill>
        <p:spPr>
          <a:xfrm>
            <a:off x="7206344" y="4515607"/>
            <a:ext cx="4790776" cy="2196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90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Pigs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 order for the application to present results in real-time we attached </a:t>
            </a:r>
            <a:br>
              <a:rPr lang="en-US" sz="2400" dirty="0" smtClean="0"/>
            </a:br>
            <a:r>
              <a:rPr lang="en-US" sz="2400" dirty="0" smtClean="0"/>
              <a:t>a tilt sensor to each of the pigs.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sz="1400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tilt sensors are connected to the Arduino</a:t>
            </a:r>
            <a:br>
              <a:rPr lang="en-US" sz="2400" dirty="0" smtClean="0"/>
            </a:br>
            <a:r>
              <a:rPr lang="en-US" sz="2400" dirty="0" smtClean="0"/>
              <a:t>and report changes in tilt status.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2400" dirty="0" smtClean="0"/>
              <a:t>That information sent to the application after</a:t>
            </a:r>
            <a:br>
              <a:rPr lang="en-US" sz="2400" dirty="0" smtClean="0"/>
            </a:br>
            <a:r>
              <a:rPr lang="en-US" sz="2400" dirty="0" smtClean="0"/>
              <a:t>each throw in order to calculate the score.</a:t>
            </a:r>
          </a:p>
          <a:p>
            <a:pPr lvl="1" algn="l" rtl="0">
              <a:lnSpc>
                <a:spcPct val="100000"/>
              </a:lnSpc>
            </a:pPr>
            <a:endParaRPr lang="he-IL" dirty="0"/>
          </a:p>
        </p:txBody>
      </p:sp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8" y="2395674"/>
            <a:ext cx="490595" cy="49059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7" y="3474631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7" y="4531286"/>
            <a:ext cx="490595" cy="490595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50" y="3920622"/>
            <a:ext cx="3738154" cy="2803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1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1971449"/>
            <a:ext cx="9144000" cy="23876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 </a:t>
            </a:r>
            <a:endParaRPr lang="he-IL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928" y="2011087"/>
            <a:ext cx="713014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Phone Application</a:t>
            </a:r>
            <a:endParaRPr lang="he-IL" sz="7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http://try.nokia.com/images/home/phon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656" y="3429000"/>
            <a:ext cx="27523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pPr algn="ctr" rtl="0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XNA Game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657"/>
            <a:ext cx="10515600" cy="379812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Angry Birds Live Application serves as an interface for the 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player to control the parameters of his throw and view his score.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sz="1400" dirty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The application sends information about the time and distance </a:t>
            </a:r>
            <a:br>
              <a:rPr lang="en-US" sz="2400" dirty="0" smtClean="0"/>
            </a:br>
            <a:r>
              <a:rPr lang="en-US" sz="2400" dirty="0" smtClean="0"/>
              <a:t>of the throw to the Arduino.</a:t>
            </a:r>
            <a:br>
              <a:rPr lang="en-US" sz="2400" dirty="0" smtClean="0"/>
            </a:br>
            <a:endParaRPr lang="en-US" sz="1600" dirty="0" smtClean="0"/>
          </a:p>
          <a:p>
            <a:pPr marL="1257300" lvl="3" indent="0" algn="l" rtl="0">
              <a:lnSpc>
                <a:spcPct val="100000"/>
              </a:lnSpc>
              <a:buNone/>
            </a:pPr>
            <a:r>
              <a:rPr lang="en-US" sz="2400" dirty="0" smtClean="0"/>
              <a:t>After the bird is thrown, the application queries</a:t>
            </a:r>
            <a:br>
              <a:rPr lang="en-US" sz="2400" dirty="0" smtClean="0"/>
            </a:br>
            <a:r>
              <a:rPr lang="en-US" sz="2400" dirty="0" smtClean="0"/>
              <a:t>the Arduino for information about the pigs.</a:t>
            </a:r>
          </a:p>
          <a:p>
            <a:pPr marL="1257300" lvl="3" indent="0" algn="l" rtl="0">
              <a:lnSpc>
                <a:spcPct val="100000"/>
              </a:lnSpc>
              <a:buNone/>
            </a:pPr>
            <a:endParaRPr lang="en-US" sz="2400" dirty="0" smtClean="0"/>
          </a:p>
          <a:p>
            <a:pPr lvl="1" algn="l" rtl="0"/>
            <a:endParaRPr lang="he-IL" dirty="0"/>
          </a:p>
        </p:txBody>
      </p:sp>
      <p:pic>
        <p:nvPicPr>
          <p:cNvPr id="4" name="Picture 2" descr="http://www.appvee.com/images/appvee/play-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735" y="5846968"/>
            <a:ext cx="877269" cy="8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367" y="4843016"/>
            <a:ext cx="2548223" cy="245817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6" y="2392810"/>
            <a:ext cx="490595" cy="49059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5" y="3507902"/>
            <a:ext cx="490595" cy="49059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4" y="4557677"/>
            <a:ext cx="490595" cy="49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43" y="4125686"/>
            <a:ext cx="3428460" cy="2571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65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82</Words>
  <Application>Microsoft Office PowerPoint</Application>
  <PresentationFormat>Custom</PresentationFormat>
  <Paragraphs>54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1_Office Theme</vt:lpstr>
      <vt:lpstr> </vt:lpstr>
      <vt:lpstr>Content</vt:lpstr>
      <vt:lpstr>Introduction</vt:lpstr>
      <vt:lpstr>PowerPoint Presentation</vt:lpstr>
      <vt:lpstr>Lego Model</vt:lpstr>
      <vt:lpstr>Slide Motor</vt:lpstr>
      <vt:lpstr>Pigs</vt:lpstr>
      <vt:lpstr>PowerPoint Presentation</vt:lpstr>
      <vt:lpstr>XNA Game</vt:lpstr>
      <vt:lpstr>Communication with Arduino</vt:lpstr>
      <vt:lpstr>Communication Protocol</vt:lpstr>
      <vt:lpstr>PowerPoint Presentation</vt:lpstr>
      <vt:lpstr>PowerPoint Presentation</vt:lpstr>
      <vt:lpstr>Azure SQL Database</vt:lpstr>
      <vt:lpstr>High-Score Website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Kislev, Maayan</dc:creator>
  <cp:lastModifiedBy>Schwartz, Idan</cp:lastModifiedBy>
  <cp:revision>52</cp:revision>
  <dcterms:created xsi:type="dcterms:W3CDTF">2015-03-15T14:45:45Z</dcterms:created>
  <dcterms:modified xsi:type="dcterms:W3CDTF">2015-03-17T07:04:08Z</dcterms:modified>
</cp:coreProperties>
</file>